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25" r:id="rId5"/>
    <p:sldId id="369" r:id="rId6"/>
    <p:sldId id="326" r:id="rId7"/>
    <p:sldId id="370" r:id="rId8"/>
    <p:sldId id="365" r:id="rId9"/>
    <p:sldId id="343" r:id="rId10"/>
    <p:sldId id="344" r:id="rId11"/>
    <p:sldId id="328" r:id="rId12"/>
    <p:sldId id="367" r:id="rId13"/>
    <p:sldId id="368" r:id="rId14"/>
    <p:sldId id="349" r:id="rId15"/>
    <p:sldId id="350" r:id="rId16"/>
    <p:sldId id="352" r:id="rId17"/>
    <p:sldId id="353" r:id="rId18"/>
    <p:sldId id="351" r:id="rId19"/>
    <p:sldId id="355" r:id="rId20"/>
    <p:sldId id="356" r:id="rId21"/>
    <p:sldId id="357" r:id="rId22"/>
    <p:sldId id="354" r:id="rId23"/>
    <p:sldId id="259" r:id="rId24"/>
    <p:sldId id="37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0951" autoAdjust="0"/>
  </p:normalViewPr>
  <p:slideViewPr>
    <p:cSldViewPr snapToGrid="0">
      <p:cViewPr varScale="1">
        <p:scale>
          <a:sx n="102" d="100"/>
          <a:sy n="102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19-05-2021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https://www.luchtmeetnet.nl/kaart/noord-brabant/alle-gemeentes/alle-stoffen </a:t>
            </a:r>
          </a:p>
          <a:p>
            <a:r>
              <a:rPr lang="nl-NL" dirty="0"/>
              <a:t>Vraag voor studenten; wat valt op?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Fijnstof wordt tegenwoordig gezien als de kwalijkste van alle veel voorkomende verontreinigingen in onze stedelijke atmosfeer. Uit recent onderzoek van de Universiteit van Utrecht blijkt dat luchtvervuiling door fijnstof – deeltjes kleiner dan 10 micrometer – leidt tot veel grotere gezondheidsrisico’s dan tot op heden werd aangenomen.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1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0BD39-5344-1E40-83B2-C1C32A15042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52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uwsvoordietisten.nl/overheid-moet-in-actie-komen-voor-gezondere-omgev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htmeetnet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nl-NL" sz="4700" dirty="0"/>
              <a:t>Gezondheid en omgeving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nl-NL" dirty="0"/>
              <a:t>Leerjaar 1 – periode 4 - week 2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Afbeeldingsresultaat voor gezonde medewe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503" y="2129307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7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86829A-9280-184C-9F84-DC0200F8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Fijn stof gezondheid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B35B97-473A-1547-92C1-FD74EAC3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Langdurige blootstelling aan fijn stof</a:t>
            </a:r>
          </a:p>
          <a:p>
            <a:r>
              <a:rPr lang="nl-NL" dirty="0"/>
              <a:t>In het rapport van de Gezondheidsraad (2018) wordt geconcludeerd dat de volgende effecten een oorzakelijk verband hebben met langdurige blootstelling aan fijnstof:</a:t>
            </a:r>
          </a:p>
          <a:p>
            <a:r>
              <a:rPr lang="nl-NL" dirty="0"/>
              <a:t>Sterfte of verkorting van de levensduur,</a:t>
            </a:r>
          </a:p>
          <a:p>
            <a:r>
              <a:rPr lang="nl-NL" dirty="0"/>
              <a:t>Hart- en vaatziekten, vaatvernauwing, verhoogde bloedstolling en verhoogde hartslag,</a:t>
            </a:r>
          </a:p>
          <a:p>
            <a:r>
              <a:rPr lang="nl-NL" dirty="0"/>
              <a:t>Longkanker en chronisch, obstructieve longziekte (COPD), vermindering van de longfunctie, verergering (en ontstaan) van astma (vooral bij kinderen), toename van luchtwegklachten zoals piepen, hoesten en kortademigheid.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1C57178-317A-8E41-8298-77FB92A4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nl-NL" sz="4000"/>
              <a:t>Luchtkwaliteit in gebouwen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nl-NL" sz="1500"/>
              <a:t>Tegenwoordig brengen we tot 90% van ons leven door in gebouwen. </a:t>
            </a:r>
          </a:p>
          <a:p>
            <a:endParaRPr lang="nl-NL" sz="1500"/>
          </a:p>
          <a:p>
            <a:r>
              <a:rPr lang="nl-NL" sz="1500"/>
              <a:t>Onderzoeken hebben aangetoond dat de lucht in gebouwen soms tot 10x vuiler is dan daarbuiten. </a:t>
            </a:r>
          </a:p>
          <a:p>
            <a:endParaRPr lang="nl-NL" sz="1500"/>
          </a:p>
          <a:p>
            <a:r>
              <a:rPr lang="nl-NL" sz="1500"/>
              <a:t>Gebouwen zijn steeds beter geïsoleerd. Stoffen en gassen blijven daardoor hangen. </a:t>
            </a:r>
          </a:p>
          <a:p>
            <a:endParaRPr lang="nl-NL" sz="1500"/>
          </a:p>
          <a:p>
            <a:r>
              <a:rPr lang="nl-NL" sz="1500"/>
              <a:t>Vloerbedekking, meubels e.d. bestaan voornamelijk uit kunststoffen die verlijmd zijn met kunstharsen en lijmen. </a:t>
            </a:r>
          </a:p>
          <a:p>
            <a:pPr marL="0" indent="0">
              <a:buNone/>
            </a:pPr>
            <a:endParaRPr lang="nl-NL" sz="15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6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7"/>
            <a:ext cx="3505495" cy="1111852"/>
          </a:xfrm>
        </p:spPr>
        <p:txBody>
          <a:bodyPr>
            <a:normAutofit/>
          </a:bodyPr>
          <a:lstStyle/>
          <a:p>
            <a:r>
              <a:rPr lang="nl-NL" sz="2400" dirty="0"/>
              <a:t>Gebouwenziekte of Sick Building </a:t>
            </a:r>
            <a:r>
              <a:rPr lang="nl-NL" sz="2400" dirty="0" err="1"/>
              <a:t>Syndrome</a:t>
            </a:r>
            <a:r>
              <a:rPr lang="nl-NL" sz="2400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214" y="1741119"/>
            <a:ext cx="3670211" cy="448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Allerlei gezondheidsklachten die veroorzaakt kunnen worden door invloeden van gebouwen: </a:t>
            </a:r>
          </a:p>
          <a:p>
            <a:pPr marL="0" indent="0">
              <a:buNone/>
            </a:pPr>
            <a:r>
              <a:rPr lang="nl-NL" sz="1400" dirty="0"/>
              <a:t>– klimaat beleving</a:t>
            </a:r>
          </a:p>
          <a:p>
            <a:pPr marL="0" indent="0">
              <a:buNone/>
            </a:pPr>
            <a:r>
              <a:rPr lang="nl-NL" sz="1400" dirty="0"/>
              <a:t>– airconditioning</a:t>
            </a:r>
          </a:p>
          <a:p>
            <a:pPr marL="0" indent="0">
              <a:buNone/>
            </a:pPr>
            <a:r>
              <a:rPr lang="nl-NL" sz="1400" dirty="0"/>
              <a:t>– privacy</a:t>
            </a:r>
          </a:p>
          <a:p>
            <a:pPr marL="0" indent="0">
              <a:buNone/>
            </a:pPr>
            <a:r>
              <a:rPr lang="nl-NL" sz="1400" dirty="0"/>
              <a:t>– geluidshinder</a:t>
            </a:r>
          </a:p>
          <a:p>
            <a:pPr marL="0" indent="0">
              <a:buNone/>
            </a:pPr>
            <a:r>
              <a:rPr lang="nl-NL" sz="1400" dirty="0"/>
              <a:t>– elektrostatische schokken</a:t>
            </a:r>
          </a:p>
          <a:p>
            <a:pPr marL="0" indent="0">
              <a:buNone/>
            </a:pPr>
            <a:r>
              <a:rPr lang="nl-NL" sz="1400" dirty="0"/>
              <a:t>– verlies van concentratievermogen</a:t>
            </a:r>
          </a:p>
          <a:p>
            <a:pPr marL="0" indent="0">
              <a:buNone/>
            </a:pPr>
            <a:r>
              <a:rPr lang="nl-NL" sz="1400" dirty="0"/>
              <a:t>– verlichting (niveau en kwaliteit)</a:t>
            </a:r>
          </a:p>
          <a:p>
            <a:pPr marL="0" indent="0">
              <a:buNone/>
            </a:pPr>
            <a:r>
              <a:rPr lang="nl-NL" sz="1400" dirty="0"/>
              <a:t>– lichtreflectie</a:t>
            </a:r>
          </a:p>
          <a:p>
            <a:pPr marL="0" indent="0">
              <a:buNone/>
            </a:pPr>
            <a:r>
              <a:rPr lang="nl-NL" sz="1400" dirty="0"/>
              <a:t>– ventilatie</a:t>
            </a:r>
          </a:p>
          <a:p>
            <a:pPr marL="0" indent="0">
              <a:buNone/>
            </a:pPr>
            <a:r>
              <a:rPr lang="nl-NL" sz="1400" dirty="0"/>
              <a:t>– zonwering</a:t>
            </a:r>
          </a:p>
          <a:p>
            <a:pPr marL="0" indent="0">
              <a:buNone/>
            </a:pPr>
            <a:r>
              <a:rPr lang="nl-NL" sz="1400" dirty="0"/>
              <a:t>– temperatuur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sick building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06529"/>
            <a:ext cx="6019331" cy="36416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340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Lichamelijke klachten Sick Building </a:t>
            </a:r>
            <a:r>
              <a:rPr lang="nl-NL" sz="3600" dirty="0" err="1">
                <a:solidFill>
                  <a:srgbClr val="000000"/>
                </a:solidFill>
              </a:rPr>
              <a:t>Syndrome</a:t>
            </a:r>
            <a:r>
              <a:rPr lang="nl-NL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. De klachten kunnen bestaan uit:</a:t>
            </a:r>
          </a:p>
          <a:p>
            <a:r>
              <a:rPr lang="nl-NL" sz="1800" dirty="0">
                <a:solidFill>
                  <a:srgbClr val="000000"/>
                </a:solidFill>
              </a:rPr>
              <a:t>prikkende/tranende ogen</a:t>
            </a:r>
          </a:p>
          <a:p>
            <a:r>
              <a:rPr lang="nl-NL" sz="1800" dirty="0">
                <a:solidFill>
                  <a:srgbClr val="000000"/>
                </a:solidFill>
              </a:rPr>
              <a:t>prikkende neus</a:t>
            </a:r>
          </a:p>
          <a:p>
            <a:r>
              <a:rPr lang="nl-NL" sz="1800" dirty="0">
                <a:solidFill>
                  <a:srgbClr val="000000"/>
                </a:solidFill>
              </a:rPr>
              <a:t>moeheid, lusteloosheid, slaperigheid</a:t>
            </a:r>
          </a:p>
          <a:p>
            <a:r>
              <a:rPr lang="nl-NL" sz="1800" dirty="0">
                <a:solidFill>
                  <a:srgbClr val="000000"/>
                </a:solidFill>
              </a:rPr>
              <a:t>hoofdpijn en duizeligheid</a:t>
            </a:r>
          </a:p>
          <a:p>
            <a:r>
              <a:rPr lang="nl-NL" sz="1800" dirty="0">
                <a:solidFill>
                  <a:srgbClr val="000000"/>
                </a:solidFill>
              </a:rPr>
              <a:t>droge en gescheurde lippen</a:t>
            </a:r>
          </a:p>
          <a:p>
            <a:r>
              <a:rPr lang="nl-NL" sz="1800" dirty="0">
                <a:solidFill>
                  <a:srgbClr val="000000"/>
                </a:solidFill>
              </a:rPr>
              <a:t>dorst en het schrapen van de keel</a:t>
            </a: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958770"/>
            <a:ext cx="4142232" cy="18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Schadelijke 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In gebouwen blijken verhoogde concentraties voor te komen van verschillende schadelijke stoffen.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31419" y="2719546"/>
            <a:ext cx="7793254" cy="34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Oorzaken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Gebruikers van gebouwen noemen over het algemeen de volgende klachten over het klimaat in het gebouw: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– het ontbreken van ventilatiemogelijkheden bij de ramen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– te droge lucht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– wisselende temperaturen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– te lage temperatuur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– slechte luchtkwaliteit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</a:t>
            </a:r>
            <a:r>
              <a:rPr lang="nl-NL"/>
              <a:t>: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1121189" cy="4474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Kamerplanten leveren een positieve bijdrage aan de verbetering van het klimaat in gebouwen. </a:t>
            </a:r>
          </a:p>
          <a:p>
            <a:pPr marL="0" indent="0">
              <a:buNone/>
            </a:pPr>
            <a:r>
              <a:rPr lang="nl-NL" sz="2000" dirty="0"/>
              <a:t>Enkele gegevens uit dit onderzoek: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– Kooldioxide (CO2) kan door de plant volledig worden opgenomen</a:t>
            </a:r>
          </a:p>
          <a:p>
            <a:pPr marL="0" indent="0">
              <a:buNone/>
            </a:pPr>
            <a:r>
              <a:rPr lang="nl-NL" sz="2000" dirty="0"/>
              <a:t>– Van het aanwezige benzeen wordt 85% in 24 uur omgezet in plantenvoedsel</a:t>
            </a:r>
          </a:p>
          <a:p>
            <a:pPr marL="0" indent="0">
              <a:buNone/>
            </a:pPr>
            <a:r>
              <a:rPr lang="nl-NL" sz="2000" dirty="0"/>
              <a:t>– Van het aanwezige formaldehyde wordt 90% in 24 uur opgenomen</a:t>
            </a:r>
          </a:p>
          <a:p>
            <a:pPr marL="0" indent="0">
              <a:buNone/>
            </a:pPr>
            <a:r>
              <a:rPr lang="nl-NL" sz="2000" dirty="0"/>
              <a:t>– Trichloorethyleen wordt in 24 uur vrijwel geheel afgebroken</a:t>
            </a:r>
          </a:p>
          <a:p>
            <a:pPr marL="0" indent="0">
              <a:buNone/>
            </a:pPr>
            <a:r>
              <a:rPr lang="nl-NL" sz="2000" dirty="0"/>
              <a:t>– Nicotine wordt door bacteriën afgebroken</a:t>
            </a:r>
          </a:p>
          <a:p>
            <a:pPr marL="0" indent="0">
              <a:buNone/>
            </a:pPr>
            <a:r>
              <a:rPr lang="nl-NL" sz="2000" dirty="0"/>
              <a:t>– Planten kunnen door verdamping de luchtvochtigheid tot 5% verhogen</a:t>
            </a:r>
          </a:p>
          <a:p>
            <a:pPr marL="0" indent="0">
              <a:buNone/>
            </a:pPr>
            <a:r>
              <a:rPr lang="nl-NL" sz="2000" dirty="0"/>
              <a:t>– Planten vangen stofdeeltjes uit de lucht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721" y="3564513"/>
            <a:ext cx="2738869" cy="171447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8414205" y="5796337"/>
            <a:ext cx="389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Onderzoek NASA (Dr. </a:t>
            </a:r>
            <a:r>
              <a:rPr lang="nl-NL" dirty="0" err="1"/>
              <a:t>Wolverton</a:t>
            </a:r>
            <a:r>
              <a:rPr lang="nl-NL" dirty="0"/>
              <a:t>, 1990) </a:t>
            </a:r>
          </a:p>
        </p:txBody>
      </p:sp>
    </p:spTree>
    <p:extLst>
      <p:ext uri="{BB962C8B-B14F-4D97-AF65-F5344CB8AC3E}">
        <p14:creationId xmlns:p14="http://schemas.microsoft.com/office/powerpoint/2010/main" val="242473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planten in de omgeving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515" y="1567982"/>
            <a:ext cx="6538412" cy="4495933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676871" y="2628476"/>
            <a:ext cx="3268387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b="1" dirty="0"/>
              <a:t>Algemene vuistregel</a:t>
            </a:r>
          </a:p>
          <a:p>
            <a:r>
              <a:rPr lang="nl-NL" dirty="0"/>
              <a:t>Eén plant per 10 m3 is in staat om chemische verontreinigingen in de lucht om te zetten in plantenvoeding.</a:t>
            </a:r>
          </a:p>
        </p:txBody>
      </p:sp>
    </p:spTree>
    <p:extLst>
      <p:ext uri="{BB962C8B-B14F-4D97-AF65-F5344CB8AC3E}">
        <p14:creationId xmlns:p14="http://schemas.microsoft.com/office/powerpoint/2010/main" val="62807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groen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8937" y="1690688"/>
            <a:ext cx="9939087" cy="435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Een aantal andere conclusies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Naarmate planten worden blootgesteld aan hogere doses wordt de zuiverende werking groter.</a:t>
            </a:r>
          </a:p>
          <a:p>
            <a:r>
              <a:rPr lang="nl-NL" sz="2000" dirty="0"/>
              <a:t>Hoe groter het bladoppervlak, hoe groter de omzetting.</a:t>
            </a:r>
          </a:p>
          <a:p>
            <a:r>
              <a:rPr lang="nl-NL" sz="2000" dirty="0"/>
              <a:t>Naarmate de omzettingen toenemen, nemen gelijktijdig de hoeveelheden micro-organismen toe.</a:t>
            </a:r>
          </a:p>
          <a:p>
            <a:r>
              <a:rPr lang="nl-NL" sz="2000" dirty="0"/>
              <a:t>Groene planten en micro-organismen, zoals bodembacteriën, zetten toxische stoffen om in plantenvoedsel.</a:t>
            </a:r>
          </a:p>
          <a:p>
            <a:r>
              <a:rPr lang="nl-NL" sz="2000" dirty="0"/>
              <a:t>Planten zijn veel beter in staat om de lucht te bevochtigen dan mechanische en elektrische luchtbevochtigers.</a:t>
            </a:r>
          </a:p>
          <a:p>
            <a:r>
              <a:rPr lang="nl-NL" sz="2000" dirty="0"/>
              <a:t>Planten hebben een matige geluiddempende werking.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Oplossing: ventileren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371" y="1690688"/>
            <a:ext cx="8846773" cy="3892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Door gebouwen voldoende te ventileren worden vocht, gassen en andere luchtverontreinigingen afgevoerd. </a:t>
            </a:r>
          </a:p>
          <a:p>
            <a:pPr marL="0" indent="0">
              <a:buNone/>
            </a:pPr>
            <a:r>
              <a:rPr lang="nl-NL" sz="2400" dirty="0"/>
              <a:t>Bovendien wordt dan verse lucht aangevoerd.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21" y="2651579"/>
            <a:ext cx="4610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E52F3-7E91-7E48-B200-D6348186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Even terugblik vorige week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6C1CB6-DE2C-C146-A65A-627F892E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923304"/>
            <a:ext cx="7608304" cy="50823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7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A49CD-5C83-4C41-857A-B77B8391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Neem deze kennis mee voor jullie opdracht.</a:t>
            </a:r>
          </a:p>
        </p:txBody>
      </p:sp>
      <p:pic>
        <p:nvPicPr>
          <p:cNvPr id="7" name="Picture 4" descr="https://scontent-amt2-1.xx.fbcdn.net/v/t1.0-9/61372764_1952993098134776_3155822908312387584_o.jpg?_nc_cat=102&amp;_nc_sid=6e5ad9&amp;_nc_ohc=P1kSSfnQquoAX-Iqpv9&amp;_nc_ht=scontent-amt2-1.xx&amp;oh=da3cf897c5d56fd81e27bc3840ca3dfd&amp;oe=5EBE3B91">
            <a:extLst>
              <a:ext uri="{FF2B5EF4-FFF2-40B4-BE49-F238E27FC236}">
                <a16:creationId xmlns:a16="http://schemas.microsoft.com/office/drawing/2014/main" id="{DAA1F786-B41D-344B-801A-447CEBFC35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66850" y="2178844"/>
            <a:ext cx="92583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9B1B83-E6C0-7E46-A51C-E52DF9278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49F387-EB6F-0C49-A9E1-D0542173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nl-NL" sz="3300">
                <a:solidFill>
                  <a:srgbClr val="FFFFFF"/>
                </a:solidFill>
              </a:rPr>
              <a:t>Wat hebben jullie meegekregen van vandaag?</a:t>
            </a:r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818C9D1-E52D-9946-8D76-CC474F65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r="13944" b="1"/>
          <a:stretch/>
        </p:blipFill>
        <p:spPr>
          <a:xfrm>
            <a:off x="5964707" y="643466"/>
            <a:ext cx="4405918" cy="55687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21C9B3-F9F5-7545-BA39-ED09509E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5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</a:rPr>
              <a:t>Leerdoelen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2400" dirty="0"/>
              <a:t>Je kunt aangeven hoe de omgeving van invloed is op de gezondheid. </a:t>
            </a:r>
          </a:p>
          <a:p>
            <a:r>
              <a:rPr lang="nl-NL" sz="2400" dirty="0"/>
              <a:t>Je kunt de relatie tussen luchtkwaliteit en gezondheid uitleggen. Je kunt de rol van fijn stof hierin uitleggen.</a:t>
            </a:r>
          </a:p>
          <a:p>
            <a:r>
              <a:rPr lang="nl-NL" sz="2400" dirty="0"/>
              <a:t>Je kunt de term ‘gebouwenziekte’ uitleggen en verschillende oorzaken hiervan benoemen. </a:t>
            </a:r>
          </a:p>
          <a:p>
            <a:r>
              <a:rPr lang="nl-NL" sz="2400" dirty="0"/>
              <a:t>Je kunt het effect van planten/groen op de omgeving en gezondheid benoemen. 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fbeelding 6" descr="Afbeelding met tekst, vectorafbeeldingen, fotolijstje&#10;&#10;Automatisch gegenereerde beschrijving">
            <a:extLst>
              <a:ext uri="{FF2B5EF4-FFF2-40B4-BE49-F238E27FC236}">
                <a16:creationId xmlns:a16="http://schemas.microsoft.com/office/drawing/2014/main" id="{5B88ED47-3A80-A542-B07F-332800F8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555625"/>
            <a:ext cx="4235450" cy="462915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BC3EE7-2E4C-3140-A7CB-89D593B0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555625"/>
            <a:ext cx="4629150" cy="46291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B2C0C7-4240-3A47-95AD-4C5CAA55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gaan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eerst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even op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onderzoek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deze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omgeving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Schrijf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op de post-its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welke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zaken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mogelijk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impact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op je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gezondheid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Door de </a:t>
            </a:r>
            <a:r>
              <a:rPr lang="en-US" sz="2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tweetallen </a:t>
            </a: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439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5025BF-F272-474A-8FD1-465451BE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Gezondheid</a:t>
            </a:r>
            <a:r>
              <a:rPr lang="en-US" sz="3700" dirty="0"/>
              <a:t> </a:t>
            </a:r>
            <a:r>
              <a:rPr lang="en-US" sz="3700" dirty="0" err="1"/>
              <a:t>en</a:t>
            </a:r>
            <a:r>
              <a:rPr lang="en-US" sz="3700" dirty="0"/>
              <a:t> </a:t>
            </a:r>
            <a:r>
              <a:rPr lang="en-US" sz="3700" dirty="0" err="1"/>
              <a:t>omgeving</a:t>
            </a:r>
            <a:endParaRPr lang="en-US" sz="3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4" descr="Afbeelding met tekst, shirt&#10;&#10;Automatisch gegenereerde beschrijving">
            <a:extLst>
              <a:ext uri="{FF2B5EF4-FFF2-40B4-BE49-F238E27FC236}">
                <a16:creationId xmlns:a16="http://schemas.microsoft.com/office/drawing/2014/main" id="{D4F190EB-E4FC-3C43-BF69-7CAB70753C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" b="-3"/>
          <a:stretch/>
        </p:blipFill>
        <p:spPr>
          <a:xfrm rot="5400000">
            <a:off x="-23818" y="1186882"/>
            <a:ext cx="5353373" cy="423551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EBAEB-DCD4-B141-9809-1CF712D2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hlinkClick r:id="rId3"/>
              </a:rPr>
              <a:t>https://www.nieuwsvoordietisten.nl/overheid-moet-in-actie-komen-voor-gezondere-omgeving/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093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27" y="295116"/>
            <a:ext cx="8596668" cy="1320800"/>
          </a:xfrm>
        </p:spPr>
        <p:txBody>
          <a:bodyPr/>
          <a:lstStyle/>
          <a:p>
            <a:r>
              <a:rPr lang="nl-NL" dirty="0"/>
              <a:t>Gezondheid en omgeving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9595" y="4038942"/>
            <a:ext cx="5057775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Diverse factoren bedreigen de gezondheid van de moderne (stads)mens. Onze lifestyle, wordt gekenmerkt door een </a:t>
            </a:r>
            <a:r>
              <a:rPr lang="nl-NL" sz="1600" b="1" dirty="0"/>
              <a:t>zittend bestaan</a:t>
            </a:r>
            <a:r>
              <a:rPr lang="nl-NL" sz="1600" dirty="0"/>
              <a:t>, te</a:t>
            </a:r>
            <a:r>
              <a:rPr lang="nl-NL" sz="1600" b="1" dirty="0"/>
              <a:t> weinig lichaamsbeweging </a:t>
            </a:r>
            <a:r>
              <a:rPr lang="nl-NL" sz="1600" dirty="0"/>
              <a:t>en teveel </a:t>
            </a:r>
            <a:r>
              <a:rPr lang="nl-NL" sz="1600" b="1" dirty="0"/>
              <a:t>onrust</a:t>
            </a:r>
            <a:r>
              <a:rPr lang="nl-NL" sz="1600" dirty="0"/>
              <a:t>, </a:t>
            </a:r>
            <a:r>
              <a:rPr lang="nl-NL" sz="1600" b="1" dirty="0"/>
              <a:t>spanning</a:t>
            </a:r>
            <a:r>
              <a:rPr lang="nl-NL" sz="1600" dirty="0"/>
              <a:t> en </a:t>
            </a:r>
            <a:r>
              <a:rPr lang="nl-NL" sz="1600" b="1" dirty="0"/>
              <a:t>stress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i="1" dirty="0"/>
              <a:t>Bron: degroenestad.nl/dossiers/gezondheid/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55" y="3170057"/>
            <a:ext cx="5262395" cy="29956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3327" y="1615916"/>
            <a:ext cx="10515600" cy="2017326"/>
          </a:xfrm>
        </p:spPr>
        <p:txBody>
          <a:bodyPr/>
          <a:lstStyle/>
          <a:p>
            <a:r>
              <a:rPr lang="nl-NL" dirty="0"/>
              <a:t>Gezond eten en bewegen is niet langer voldoende om gezond te zijn</a:t>
            </a:r>
          </a:p>
          <a:p>
            <a:r>
              <a:rPr lang="nl-NL" dirty="0"/>
              <a:t>De omgeving zorgt voor een groot gedeelte of je ziek wordt </a:t>
            </a:r>
          </a:p>
        </p:txBody>
      </p:sp>
    </p:spTree>
    <p:extLst>
      <p:ext uri="{BB962C8B-B14F-4D97-AF65-F5344CB8AC3E}">
        <p14:creationId xmlns:p14="http://schemas.microsoft.com/office/powerpoint/2010/main" val="40283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Luchtkwaliteit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ED99E"/>
                </a:solidFill>
                <a:hlinkClick r:id="rId3"/>
              </a:rPr>
              <a:t>https://www.luchtmeetnet.nl</a:t>
            </a:r>
            <a:endParaRPr lang="en-US" sz="2000" dirty="0">
              <a:solidFill>
                <a:srgbClr val="FED99E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ED99E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347" y="2189154"/>
            <a:ext cx="1878888" cy="399763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kaart&#10;&#10;Automatisch gegenereerde beschrijv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073" y="2638824"/>
            <a:ext cx="5455917" cy="35736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nl-NL" sz="4000"/>
              <a:t>Luchtkwaliteit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nl-NL" sz="2400" dirty="0"/>
              <a:t>Fijn stof wordt gezien als de kwalijkste verontreiniging van de stedelijke atmosfeer </a:t>
            </a:r>
          </a:p>
          <a:p>
            <a:r>
              <a:rPr lang="nl-NL" sz="2400" dirty="0"/>
              <a:t>Fijn stof leidt tot veel grotere gezondheidsrisico’s dan eerder werd gedacht</a:t>
            </a:r>
          </a:p>
          <a:p>
            <a:r>
              <a:rPr lang="nl-NL" sz="2400" dirty="0"/>
              <a:t>Auto’s zijn een grote veroorzaker van hoge fijnstofwaarden in steden </a:t>
            </a:r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1F252-7C01-6844-BAB2-38540AC9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Fijn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stof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verzamelnaam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kleine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deeltjes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de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lucht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A6BFB-77EA-9E46-AAD6-C086F040E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Via </a:t>
            </a:r>
            <a:r>
              <a:rPr lang="en-US" sz="1700" dirty="0" err="1"/>
              <a:t>inademing</a:t>
            </a:r>
            <a:r>
              <a:rPr lang="en-US" sz="1700" dirty="0"/>
              <a:t> </a:t>
            </a:r>
            <a:r>
              <a:rPr lang="en-US" sz="1700" dirty="0" err="1"/>
              <a:t>komt</a:t>
            </a:r>
            <a:r>
              <a:rPr lang="en-US" sz="1700" dirty="0"/>
              <a:t> </a:t>
            </a:r>
            <a:r>
              <a:rPr lang="en-US" sz="1700" dirty="0" err="1"/>
              <a:t>fijn</a:t>
            </a:r>
            <a:r>
              <a:rPr lang="en-US" sz="1700" dirty="0"/>
              <a:t> </a:t>
            </a:r>
            <a:r>
              <a:rPr lang="en-US" sz="1700" dirty="0" err="1"/>
              <a:t>stof</a:t>
            </a:r>
            <a:r>
              <a:rPr lang="en-US" sz="1700" dirty="0"/>
              <a:t> </a:t>
            </a:r>
            <a:r>
              <a:rPr lang="en-US" sz="1700" dirty="0" err="1"/>
              <a:t>terecht</a:t>
            </a:r>
            <a:r>
              <a:rPr lang="en-US" sz="1700" dirty="0"/>
              <a:t> in </a:t>
            </a:r>
            <a:r>
              <a:rPr lang="en-US" sz="1700" dirty="0" err="1"/>
              <a:t>neus</a:t>
            </a:r>
            <a:r>
              <a:rPr lang="en-US" sz="1700" dirty="0"/>
              <a:t>, de </a:t>
            </a:r>
            <a:r>
              <a:rPr lang="en-US" sz="1700" dirty="0" err="1"/>
              <a:t>bovenste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onderste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in de </a:t>
            </a:r>
            <a:r>
              <a:rPr lang="en-US" sz="1700" dirty="0" err="1"/>
              <a:t>longen</a:t>
            </a:r>
            <a:r>
              <a:rPr lang="en-US" sz="1700" dirty="0"/>
              <a:t>. Hoe </a:t>
            </a:r>
            <a:r>
              <a:rPr lang="en-US" sz="1700" dirty="0" err="1"/>
              <a:t>kleiner</a:t>
            </a:r>
            <a:r>
              <a:rPr lang="en-US" sz="1700" dirty="0"/>
              <a:t> de diameter van het </a:t>
            </a:r>
            <a:r>
              <a:rPr lang="en-US" sz="1700" dirty="0" err="1"/>
              <a:t>stof</a:t>
            </a:r>
            <a:r>
              <a:rPr lang="en-US" sz="1700" dirty="0"/>
              <a:t>, hoe </a:t>
            </a:r>
            <a:r>
              <a:rPr lang="en-US" sz="1700" dirty="0" err="1"/>
              <a:t>dieper</a:t>
            </a:r>
            <a:r>
              <a:rPr lang="en-US" sz="1700" dirty="0"/>
              <a:t> </a:t>
            </a:r>
            <a:r>
              <a:rPr lang="en-US" sz="1700" dirty="0" err="1"/>
              <a:t>dit</a:t>
            </a:r>
            <a:r>
              <a:rPr lang="en-US" sz="1700" dirty="0"/>
              <a:t> de </a:t>
            </a:r>
            <a:r>
              <a:rPr lang="en-US" sz="1700" dirty="0" err="1"/>
              <a:t>longen</a:t>
            </a:r>
            <a:r>
              <a:rPr lang="en-US" sz="1700" dirty="0"/>
              <a:t> </a:t>
            </a:r>
            <a:r>
              <a:rPr lang="en-US" sz="1700" dirty="0" err="1"/>
              <a:t>binnendringt</a:t>
            </a:r>
            <a:r>
              <a:rPr lang="en-US" sz="1700" dirty="0"/>
              <a:t>. PM10 </a:t>
            </a:r>
            <a:r>
              <a:rPr lang="en-US" sz="1700" dirty="0" err="1"/>
              <a:t>fijnstof</a:t>
            </a:r>
            <a:r>
              <a:rPr lang="en-US" sz="1700" dirty="0"/>
              <a:t>  </a:t>
            </a:r>
            <a:r>
              <a:rPr lang="en-US" sz="1700" dirty="0" err="1"/>
              <a:t>kan</a:t>
            </a:r>
            <a:r>
              <a:rPr lang="en-US" sz="1700" dirty="0"/>
              <a:t> </a:t>
            </a:r>
            <a:r>
              <a:rPr lang="en-US" sz="1700" dirty="0" err="1"/>
              <a:t>bij</a:t>
            </a:r>
            <a:r>
              <a:rPr lang="en-US" sz="1700" dirty="0"/>
              <a:t> </a:t>
            </a:r>
            <a:r>
              <a:rPr lang="en-US" sz="1700" dirty="0" err="1"/>
              <a:t>inademen</a:t>
            </a:r>
            <a:r>
              <a:rPr lang="en-US" sz="1700" dirty="0"/>
              <a:t> </a:t>
            </a:r>
            <a:r>
              <a:rPr lang="en-US" sz="1700" dirty="0" err="1"/>
              <a:t>binnendringen</a:t>
            </a:r>
            <a:r>
              <a:rPr lang="en-US" sz="1700" dirty="0"/>
              <a:t> tot in de </a:t>
            </a:r>
            <a:r>
              <a:rPr lang="en-US" sz="1700" dirty="0" err="1"/>
              <a:t>bovenste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, PM2,5 </a:t>
            </a:r>
            <a:r>
              <a:rPr lang="en-US" sz="1700" dirty="0" err="1"/>
              <a:t>fijnstof</a:t>
            </a:r>
            <a:r>
              <a:rPr lang="en-US" sz="1700" dirty="0"/>
              <a:t>  tot in de </a:t>
            </a:r>
            <a:r>
              <a:rPr lang="en-US" sz="1700" dirty="0" err="1"/>
              <a:t>diepere</a:t>
            </a:r>
            <a:r>
              <a:rPr lang="en-US" sz="1700" dirty="0"/>
              <a:t> </a:t>
            </a:r>
            <a:r>
              <a:rPr lang="en-US" sz="1700" dirty="0" err="1"/>
              <a:t>luchtwegen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ultrafijn</a:t>
            </a:r>
            <a:r>
              <a:rPr lang="en-US" sz="1700" dirty="0"/>
              <a:t> </a:t>
            </a:r>
            <a:r>
              <a:rPr lang="en-US" sz="1700" dirty="0" err="1"/>
              <a:t>stof</a:t>
            </a:r>
            <a:r>
              <a:rPr lang="en-US" sz="1700" dirty="0"/>
              <a:t> </a:t>
            </a:r>
            <a:r>
              <a:rPr lang="en-US" sz="1700" dirty="0" err="1"/>
              <a:t>kan</a:t>
            </a:r>
            <a:r>
              <a:rPr lang="en-US" sz="1700" dirty="0"/>
              <a:t> tot in de </a:t>
            </a:r>
            <a:r>
              <a:rPr lang="en-US" sz="1700" dirty="0" err="1"/>
              <a:t>longblaasjes</a:t>
            </a:r>
            <a:r>
              <a:rPr lang="en-US" sz="1700" dirty="0"/>
              <a:t> </a:t>
            </a:r>
            <a:r>
              <a:rPr lang="en-US" sz="1700" dirty="0" err="1"/>
              <a:t>binnendringen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hier</a:t>
            </a:r>
            <a:r>
              <a:rPr lang="en-US" sz="1700" dirty="0"/>
              <a:t> in het </a:t>
            </a:r>
            <a:r>
              <a:rPr lang="en-US" sz="1700" dirty="0" err="1"/>
              <a:t>bloed</a:t>
            </a:r>
            <a:r>
              <a:rPr lang="en-US" sz="1700" dirty="0"/>
              <a:t> </a:t>
            </a:r>
            <a:r>
              <a:rPr lang="en-US" sz="1700" dirty="0" err="1"/>
              <a:t>worden</a:t>
            </a:r>
            <a:r>
              <a:rPr lang="en-US" sz="1700" dirty="0"/>
              <a:t> </a:t>
            </a:r>
            <a:r>
              <a:rPr lang="en-US" sz="1700" dirty="0" err="1"/>
              <a:t>opgenomen</a:t>
            </a: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100" dirty="0" err="1"/>
              <a:t>bron</a:t>
            </a:r>
            <a:r>
              <a:rPr lang="en-US" sz="1100" dirty="0"/>
              <a:t> https://</a:t>
            </a:r>
            <a:r>
              <a:rPr lang="en-US" sz="1100" dirty="0" err="1"/>
              <a:t>www.rivm.nl</a:t>
            </a:r>
            <a:r>
              <a:rPr lang="en-US" sz="1100" dirty="0"/>
              <a:t>/</a:t>
            </a:r>
            <a:r>
              <a:rPr lang="en-US" sz="1100" dirty="0" err="1"/>
              <a:t>ggd-richtlijn-medische-milieukunde-luchtkwaliteit-en-gezondheid</a:t>
            </a:r>
            <a:r>
              <a:rPr lang="en-US" sz="1100" dirty="0"/>
              <a:t>/</a:t>
            </a:r>
            <a:r>
              <a:rPr lang="en-US" sz="1100" dirty="0" err="1"/>
              <a:t>gezondheidseffecten-luchtverontreiniging</a:t>
            </a:r>
            <a:r>
              <a:rPr lang="en-US" sz="1100" dirty="0"/>
              <a:t>/</a:t>
            </a:r>
            <a:r>
              <a:rPr lang="en-US" sz="1100" dirty="0" err="1"/>
              <a:t>luchtkwaliteit-fijn-stof</a:t>
            </a:r>
            <a:r>
              <a:rPr lang="en-US" sz="1100" dirty="0"/>
              <a:t> ).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666EB6A-62C3-B144-B3C4-68B523E6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56" y="1782981"/>
            <a:ext cx="5777340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69421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FC421103E2548AB2BC780255B885A" ma:contentTypeVersion="2" ma:contentTypeDescription="Een nieuw document maken." ma:contentTypeScope="" ma:versionID="26bf3fe1ef6150860a73608badf96f03">
  <xsd:schema xmlns:xsd="http://www.w3.org/2001/XMLSchema" xmlns:xs="http://www.w3.org/2001/XMLSchema" xmlns:p="http://schemas.microsoft.com/office/2006/metadata/properties" xmlns:ns2="03c1c488-2d1e-4912-bffe-24a99507defd" targetNamespace="http://schemas.microsoft.com/office/2006/metadata/properties" ma:root="true" ma:fieldsID="a33edd459954c3f3e8f932296d60ab86" ns2:_="">
    <xsd:import namespace="03c1c488-2d1e-4912-bffe-24a99507d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c488-2d1e-4912-bffe-24a99507d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D3344-03E4-4381-A8D0-521384BACFDE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3c1c488-2d1e-4912-bffe-24a99507defd"/>
  </ds:schemaRefs>
</ds:datastoreItem>
</file>

<file path=customXml/itemProps2.xml><?xml version="1.0" encoding="utf-8"?>
<ds:datastoreItem xmlns:ds="http://schemas.openxmlformats.org/officeDocument/2006/customXml" ds:itemID="{6DB95F33-E920-4DBF-9F85-EE6AA029F1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FC8275-339E-46DE-92D0-F8377458A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c488-2d1e-4912-bffe-24a99507d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943</Words>
  <Application>Microsoft Macintosh PowerPoint</Application>
  <PresentationFormat>Breedbeeld</PresentationFormat>
  <Paragraphs>107</Paragraphs>
  <Slides>21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Gezondheid en omgeving</vt:lpstr>
      <vt:lpstr>Even terugblik vorige week</vt:lpstr>
      <vt:lpstr>Leerdoelen</vt:lpstr>
      <vt:lpstr>We gaan eerst even op onderzoek in deze omgeving.  Schrijf op de post-its welke zaken mogelijk van impact zijn op je gezondheid. Door de opdracht in tweetallen </vt:lpstr>
      <vt:lpstr>Gezondheid en omgeving</vt:lpstr>
      <vt:lpstr>Gezondheid en omgeving</vt:lpstr>
      <vt:lpstr>Luchtkwaliteit</vt:lpstr>
      <vt:lpstr>Luchtkwaliteit </vt:lpstr>
      <vt:lpstr>Fijn stof verzamelnaam van kleine deeltjes in de lucht</vt:lpstr>
      <vt:lpstr>Fijn stof gezondheid</vt:lpstr>
      <vt:lpstr>Luchtkwaliteit in gebouwen</vt:lpstr>
      <vt:lpstr>Gebouwenziekte of Sick Building Syndrome </vt:lpstr>
      <vt:lpstr>Lichamelijke klachten Sick Building Syndrome </vt:lpstr>
      <vt:lpstr>Schadelijke stoffen</vt:lpstr>
      <vt:lpstr>Oorzaken</vt:lpstr>
      <vt:lpstr>Oplossing: planten</vt:lpstr>
      <vt:lpstr>Werking planten in de omgeving</vt:lpstr>
      <vt:lpstr>Functies van groen</vt:lpstr>
      <vt:lpstr>Oplossing: ventileren</vt:lpstr>
      <vt:lpstr>Neem deze kennis mee voor jullie opdracht.</vt:lpstr>
      <vt:lpstr>Wat hebben jullie meegekregen van vandaag?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gezondheid in steden en bewegen in de toekomst</dc:title>
  <dc:creator>Mariska de Rouw</dc:creator>
  <cp:lastModifiedBy>Mariska de Rouw</cp:lastModifiedBy>
  <cp:revision>9</cp:revision>
  <dcterms:created xsi:type="dcterms:W3CDTF">2021-02-26T08:13:38Z</dcterms:created>
  <dcterms:modified xsi:type="dcterms:W3CDTF">2021-05-19T12:52:01Z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0x010100D8FFC421103E2548AB2BC780255B885A</vt:lpwstr>
  </property>
</Properties>
</file>